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94360" y="777240"/>
            <a:ext cx="10972800" cy="5212080"/>
          </a:xfrm>
          <a:prstGeom prst="roundRect">
            <a:avLst/>
          </a:prstGeom>
          <a:solidFill>
            <a:srgbClr val="FFFFFF"/>
          </a:solidFill>
          <a:ln>
            <a:solidFill>
              <a:srgbClr val="BAE6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097280"/>
            <a:ext cx="987552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64E63"/>
                </a:solidFill>
                <a:latin typeface="Arial"/>
              </a:defRPr>
            </a:pPr>
            <a:r>
              <a:t>企业微信智慧就医服务实践</a:t>
            </a:r>
          </a:p>
          <a:p>
            <a:pPr>
              <a:defRPr sz="1600">
                <a:solidFill>
                  <a:srgbClr val="EA580C"/>
                </a:solidFill>
                <a:latin typeface="Arial"/>
              </a:defRPr>
            </a:pPr>
            <a:r>
              <a:t>提升门诊服务效率与患者满意度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" y="2148840"/>
            <a:ext cx="950976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475569"/>
                </a:solidFill>
                <a:latin typeface="Arial"/>
              </a:defRPr>
            </a:pPr>
            <a:r>
              <a:t>把门诊咨询前移到企业微信，让患者在到院前就完成导诊、挂号和就诊准备。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80360"/>
            <a:ext cx="93268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  <a:latin typeface="Arial"/>
              </a:defRPr>
            </a:pPr>
            <a:r>
              <a:t>某市人民医院设有 3 个门诊院区，工作日日均门诊量超过 1.2 万人次，导诊与挂号咨询长期高频集中。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  <a:latin typeface="Arial"/>
              </a:defRPr>
            </a:pPr>
            <a:r>
              <a:t>医院以企业微信作为患者服务统一入口，建设 7x24 小时智慧就医服务体系，覆盖导诊、挂号、检查准备、候诊提醒和人工协同。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  <a:latin typeface="Arial"/>
              </a:defRPr>
            </a:pPr>
            <a:r>
              <a:t>项目目标是把大量重复咨询前移到线上处理，改善门诊现场秩序，并形成可复制的门诊服务标准流程。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项目背景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结合医院现有服务现状与建设目标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417320"/>
            <a:ext cx="5349240" cy="4754880"/>
          </a:xfrm>
          <a:prstGeom prst="roundRect">
            <a:avLst/>
          </a:prstGeom>
          <a:solidFill>
            <a:srgbClr val="FFFFFF"/>
          </a:solidFill>
          <a:ln>
            <a:solidFill>
              <a:srgbClr val="BAE6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217920" y="1417320"/>
            <a:ext cx="5349240" cy="4754880"/>
          </a:xfrm>
          <a:prstGeom prst="roundRect">
            <a:avLst/>
          </a:prstGeom>
          <a:solidFill>
            <a:srgbClr val="FFF7ED"/>
          </a:solidFill>
          <a:ln>
            <a:solidFill>
              <a:srgbClr val="FED7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737360"/>
            <a:ext cx="475488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700">
                <a:solidFill>
                  <a:srgbClr val="0F172A"/>
                </a:solidFill>
                <a:latin typeface="Arial"/>
              </a:defRPr>
            </a:pPr>
            <a:r>
              <a:t>门诊大厅、热线和公众号同时承接患者咨询，高峰时段重复问答密集，导医台与热线压力明显。</a:t>
            </a:r>
          </a:p>
          <a:p>
            <a:pPr>
              <a:spcAft>
                <a:spcPts val="800"/>
              </a:spcAft>
              <a:defRPr sz="1700">
                <a:solidFill>
                  <a:srgbClr val="0F172A"/>
                </a:solidFill>
                <a:latin typeface="Arial"/>
              </a:defRPr>
            </a:pPr>
            <a:r>
              <a:t>不同院区科室分布、挂号要求和检查准备事项复杂，患者在到院后仍需反复确认流程。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46520" y="1737360"/>
            <a:ext cx="47091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700">
                <a:solidFill>
                  <a:srgbClr val="0F172A"/>
                </a:solidFill>
                <a:latin typeface="Arial"/>
              </a:defRPr>
            </a:pPr>
            <a:r>
              <a:t>医院已有企业微信协同基础，但患者服务入口分散，缺少统一记录和连续服务机制。</a:t>
            </a:r>
          </a:p>
          <a:p>
            <a:pPr>
              <a:spcAft>
                <a:spcPts val="800"/>
              </a:spcAft>
              <a:defRPr sz="1700">
                <a:solidFill>
                  <a:srgbClr val="0F172A"/>
                </a:solidFill>
                <a:latin typeface="Arial"/>
              </a:defRPr>
            </a:pPr>
            <a:r>
              <a:t>院方希望先从门诊服务中心与重点专科切入，验证智慧就医服务对门诊秩序和患者体验的改善效果。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医院实际应用场景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417320"/>
            <a:ext cx="10881360" cy="411480"/>
          </a:xfrm>
          <a:prstGeom prst="rect">
            <a:avLst/>
          </a:prstGeom>
          <a:solidFill>
            <a:srgbClr val="164E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490472"/>
            <a:ext cx="32004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  <a:latin typeface="Arial"/>
              </a:defRPr>
            </a:pPr>
            <a:r>
              <a:t>场景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80" y="1490472"/>
            <a:ext cx="32004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  <a:latin typeface="Arial"/>
              </a:defRPr>
            </a:pPr>
            <a:r>
              <a:t>实际应用说明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874520"/>
            <a:ext cx="10881360" cy="658368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19476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门诊导诊分流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080" y="19476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患者在企业微信咨询“头晕挂什么科”“儿童发热去哪里看”时，系统根据主诉、年龄和就诊需求推荐院区、科室和就诊建议。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2560320"/>
            <a:ext cx="10881360" cy="658368"/>
          </a:xfrm>
          <a:prstGeom prst="rect">
            <a:avLst/>
          </a:prstGeom>
          <a:solidFill>
            <a:srgbClr val="F1F5F9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1248" y="26334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挂号与检查前提醒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26334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患者确认就诊后，系统自动发送挂号方式、证件要求、空腹检查提醒、医保说明等内容，减少窗口反复解释。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3246120"/>
            <a:ext cx="10881360" cy="658368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" y="33192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候诊与院内流程提醒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33192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围绕取号、候诊、缴费、检验检查、报告打印等节点，企业微信主动推送流程提示，降低患者焦虑和现场问询量。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3931920"/>
            <a:ext cx="10881360" cy="658368"/>
          </a:xfrm>
          <a:prstGeom prst="rect">
            <a:avLst/>
          </a:prstGeom>
          <a:solidFill>
            <a:srgbClr val="F1F5F9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1248" y="40050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复杂问题转人工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080" y="40050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对于多病史、跨科室、特殊检查安排等复杂问题，系统自动转给导医或医助接管，保证服务连续性。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建设内容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围绕企业微信患者服务入口构建能力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" y="1508760"/>
            <a:ext cx="539496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企业微信统一服务入口：将导诊咨询、挂号引导、院内流程说明统一到一个患者服务窗口。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医院知识库：沉淀科室介绍、挂号规则、检查须知、院区地图、医保与就诊说明。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智能工作流：识别高频咨询后自动推送标准答案、流程卡片或人工转接。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服务数据看板：持续统计咨询量、自动响应率、人工接管率和重点问题分布。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92240" y="1600200"/>
            <a:ext cx="4892040" cy="4251960"/>
          </a:xfrm>
          <a:prstGeom prst="roundRect">
            <a:avLst/>
          </a:prstGeom>
          <a:solidFill>
            <a:srgbClr val="EFF6FF"/>
          </a:solidFill>
          <a:ln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20840" y="1874519"/>
            <a:ext cx="438912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门诊高频咨询由系统自动承接后，导医台与热线的重复答复压力明显下降。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患者在到院前即可完成挂号、检查准备和院区路径了解，现场排队和问询拥堵得到缓解。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复杂问题由系统快速转人工处理，保证了服务效率，也保留了人工专业判断。</a:t>
            </a:r>
          </a:p>
          <a:p>
            <a:pPr>
              <a:spcAft>
                <a:spcPts val="800"/>
              </a:spcAft>
              <a:defRPr sz="1600">
                <a:solidFill>
                  <a:srgbClr val="0F172A"/>
                </a:solidFill>
                <a:latin typeface="Arial"/>
              </a:defRPr>
            </a:pPr>
            <a:r>
              <a:t>项目先在门诊服务中心和两个重点专科试点，成熟后逐步复制到多院区与更多门诊场景。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164E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试点阶段成效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通过数据验证服务效率与患者体验改善效果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508760"/>
            <a:ext cx="219456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673352"/>
            <a:ext cx="19202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导诊咨询自动化率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057400"/>
            <a:ext cx="192024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65%-80%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54680" y="1508760"/>
            <a:ext cx="219456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91840" y="1673352"/>
            <a:ext cx="19202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人工客服压力下降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91840" y="2057400"/>
            <a:ext cx="192024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30%-50%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69280" y="1508760"/>
            <a:ext cx="219456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806440" y="1673352"/>
            <a:ext cx="19202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预约挂号转化提升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06440" y="2057400"/>
            <a:ext cx="192024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20%-35%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83879" y="1508760"/>
            <a:ext cx="164592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39" y="1673352"/>
            <a:ext cx="1371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患者满意度提升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39" y="2057400"/>
            <a:ext cx="1371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15%-25%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058400" y="1508760"/>
            <a:ext cx="1645920" cy="1371600"/>
          </a:xfrm>
          <a:prstGeom prst="roundRect">
            <a:avLst/>
          </a:prstGeom>
          <a:solidFill>
            <a:srgbClr val="F8FAFC"/>
          </a:solidFill>
          <a:ln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195560" y="1673352"/>
            <a:ext cx="1371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75569"/>
                </a:solidFill>
                <a:latin typeface="Arial"/>
              </a:defRPr>
            </a:pPr>
            <a:r>
              <a:t>试点上线周期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195560" y="2057400"/>
            <a:ext cx="1371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 b="1">
                <a:solidFill>
                  <a:srgbClr val="0F172A"/>
                </a:solidFill>
                <a:latin typeface="Arial"/>
              </a:defRPr>
            </a:pPr>
            <a:r>
              <a:t>2-4 周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" y="3383280"/>
            <a:ext cx="109728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BAE6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60120" y="3657600"/>
            <a:ext cx="105156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0F172A"/>
                </a:solidFill>
                <a:latin typeface="Arial"/>
              </a:defRPr>
            </a:pPr>
            <a:r>
              <a:t>建议试点阶段重点关注自动化响应率、人工工作量下降和患者满意度提升。</a:t>
            </a:r>
          </a:p>
          <a:p>
            <a:pPr>
              <a:spcAft>
                <a:spcPts val="800"/>
              </a:spcAft>
              <a:defRPr sz="1500">
                <a:solidFill>
                  <a:srgbClr val="0F172A"/>
                </a:solidFill>
                <a:latin typeface="Arial"/>
              </a:defRPr>
            </a:pPr>
            <a:r>
              <a:t>项目可按单院区、单专科或单中心先行落地，逐步扩展到更多服务场景。</a:t>
            </a:r>
          </a:p>
          <a:p>
            <a:pPr>
              <a:spcAft>
                <a:spcPts val="800"/>
              </a:spcAft>
              <a:defRPr sz="1500">
                <a:solidFill>
                  <a:srgbClr val="0F172A"/>
                </a:solidFill>
                <a:latin typeface="Arial"/>
              </a:defRPr>
            </a:pPr>
            <a:r>
              <a:t>通过阶段性复盘持续完善知识库、流程规则和人工协同机制。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院内协同方式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417320"/>
            <a:ext cx="10881360" cy="411480"/>
          </a:xfrm>
          <a:prstGeom prst="rect">
            <a:avLst/>
          </a:prstGeom>
          <a:solidFill>
            <a:srgbClr val="164E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490472"/>
            <a:ext cx="32004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  <a:latin typeface="Arial"/>
              </a:defRPr>
            </a:pPr>
            <a:r>
              <a:t>部门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80" y="1490472"/>
            <a:ext cx="32004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  <a:latin typeface="Arial"/>
              </a:defRPr>
            </a:pPr>
            <a:r>
              <a:t>协同方式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874520"/>
            <a:ext cx="10881360" cy="658368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19476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门诊服务部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080" y="19476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负责梳理导诊问答口径、优化患者接待流程，并参与服务规则设计。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2560320"/>
            <a:ext cx="10881360" cy="658368"/>
          </a:xfrm>
          <a:prstGeom prst="rect">
            <a:avLst/>
          </a:prstGeom>
          <a:solidFill>
            <a:srgbClr val="F1F5F9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1248" y="26334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互联网医院/运营中心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26334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负责企业微信入口建设、消息触达和线上服务闭环联动。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3246120"/>
            <a:ext cx="10881360" cy="658368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" y="33192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信息科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33192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负责账号接入、数据安全、接口联调和系统运行保障。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3931920"/>
            <a:ext cx="10881360" cy="658368"/>
          </a:xfrm>
          <a:prstGeom prst="rect">
            <a:avLst/>
          </a:prstGeom>
          <a:solidFill>
            <a:srgbClr val="F1F5F9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1248" y="40050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64E63"/>
                </a:solidFill>
                <a:latin typeface="Arial"/>
              </a:defRPr>
            </a:pPr>
            <a:r>
              <a:t>重点专科/医助团队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080" y="4005072"/>
            <a:ext cx="4754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50" b="0">
                <a:solidFill>
                  <a:srgbClr val="0F172A"/>
                </a:solidFill>
                <a:latin typeface="Arial"/>
              </a:defRPr>
            </a:pPr>
            <a:r>
              <a:t>负责复杂问题人工接管和重点场景试点验证。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案例亮点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聚焦医院实际应用效果与患者服务流程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1417320"/>
            <a:ext cx="3657600" cy="4800600"/>
          </a:xfrm>
          <a:prstGeom prst="roundRect">
            <a:avLst/>
          </a:prstGeom>
          <a:solidFill>
            <a:srgbClr val="FFFFFF"/>
          </a:solidFill>
          <a:ln>
            <a:solidFill>
              <a:srgbClr val="BAE6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526280" y="1417320"/>
            <a:ext cx="3383280" cy="4800600"/>
          </a:xfrm>
          <a:prstGeom prst="roundRect">
            <a:avLst/>
          </a:prstGeom>
          <a:solidFill>
            <a:srgbClr val="F0FDF4"/>
          </a:solidFill>
          <a:ln>
            <a:solidFill>
              <a:srgbClr val="86EFA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8092440" y="1417320"/>
            <a:ext cx="3429000" cy="4800600"/>
          </a:xfrm>
          <a:prstGeom prst="roundRect">
            <a:avLst/>
          </a:prstGeom>
          <a:solidFill>
            <a:srgbClr val="FFF7ED"/>
          </a:solidFill>
          <a:ln>
            <a:solidFill>
              <a:srgbClr val="FED7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45920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64E63"/>
                </a:solidFill>
                <a:latin typeface="Arial"/>
              </a:defRPr>
            </a:pPr>
            <a:r>
              <a:t>上线成效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0" y="1645920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64E63"/>
                </a:solidFill>
                <a:latin typeface="Arial"/>
              </a:defRPr>
            </a:pPr>
            <a:r>
              <a:t>患者流程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21040" y="1645920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64E63"/>
                </a:solidFill>
                <a:latin typeface="Arial"/>
              </a:defRPr>
            </a:pPr>
            <a:r>
              <a:t>推进特点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011680"/>
            <a:ext cx="310896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门诊高频咨询由系统自动承接后，导医台与热线的重复答复压力明显下降。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患者在到院前即可完成挂号、检查准备和院区路径了解，现场排队和问询拥堵得到缓解。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复杂问题由系统快速转人工处理，保证了服务效率，也保留了人工专业判断。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2011680"/>
            <a:ext cx="283464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患者在企业微信咨询“胃痛挂哪个科”，系统根据主诉推荐消化内科并说明院区位置。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患者继续询问“今天还能挂号吗”，系统返回挂号方式、剩余时段和就诊提醒。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首次就诊患者收到检查准备、缴费方式、候诊节点等流程卡片，减少现场重复问询。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21040" y="2011680"/>
            <a:ext cx="27432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第 1 周：梳理门诊高频咨询、整理科室与挂号规则、确定试点科室和服务团队。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第 2 周：完成企业微信接入、知识库配置、导诊流程和人工转接规则上线。</a:t>
            </a:r>
          </a:p>
          <a:p>
            <a:pPr>
              <a:spcAft>
                <a:spcPts val="800"/>
              </a:spcAft>
              <a:defRPr sz="1400">
                <a:solidFill>
                  <a:srgbClr val="0F172A"/>
                </a:solidFill>
                <a:latin typeface="Arial"/>
              </a:defRPr>
            </a:pPr>
            <a:r>
              <a:t>第 3 周：联调挂号与流程提醒能力，开展导医与客服培训并灰度试运行。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164E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7498079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64E63"/>
                </a:solidFill>
                <a:latin typeface="Arial"/>
              </a:defRPr>
            </a:pPr>
            <a:r>
              <a:t>30 天试点落地路径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868680"/>
            <a:ext cx="76809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>
                <a:solidFill>
                  <a:srgbClr val="475569"/>
                </a:solidFill>
                <a:latin typeface="Arial"/>
              </a:defRPr>
            </a:pPr>
            <a:r>
              <a:t>帮助医院快速完成试点建设与阶段复盘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554480"/>
            <a:ext cx="109728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  <a:latin typeface="Arial"/>
              </a:defRPr>
            </a:pPr>
            <a:r>
              <a:t>第 1 周：梳理门诊高频咨询、整理科室与挂号规则、确定试点科室和服务团队。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  <a:latin typeface="Arial"/>
              </a:defRPr>
            </a:pPr>
            <a:r>
              <a:t>第 2 周：完成企业微信接入、知识库配置、导诊流程和人工转接规则上线。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  <a:latin typeface="Arial"/>
              </a:defRPr>
            </a:pPr>
            <a:r>
              <a:t>第 3 周：联调挂号与流程提醒能力，开展导医与客服培训并灰度试运行。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  <a:latin typeface="Arial"/>
              </a:defRPr>
            </a:pPr>
            <a:r>
              <a:t>第 4 周：复盘咨询数据和患者反馈，补充知识库并规划下一阶段复制范围。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852160"/>
            <a:ext cx="106070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475569"/>
                </a:solidFill>
                <a:latin typeface="Arial"/>
              </a:defRPr>
            </a:pPr>
            <a:r>
              <a:t>建议结合试点验收指标与阶段复盘机制，稳步推进后续复制与扩展。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